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764" r:id="rId6"/>
    <p:sldId id="766" r:id="rId7"/>
    <p:sldId id="767" r:id="rId8"/>
    <p:sldId id="769" r:id="rId9"/>
    <p:sldId id="770" r:id="rId10"/>
    <p:sldId id="771" r:id="rId11"/>
    <p:sldId id="765" r:id="rId12"/>
    <p:sldId id="763" r:id="rId13"/>
    <p:sldId id="772" r:id="rId1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070568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582330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094092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Lee" initials="JL" lastIdx="7" clrIdx="0">
    <p:extLst/>
  </p:cmAuthor>
  <p:cmAuthor id="2" name="Steffen Taschner" initials="ST" lastIdx="2" clrIdx="1">
    <p:extLst/>
  </p:cmAuthor>
  <p:cmAuthor id="3" name="Neil MacDonald" initials="NM" lastIdx="2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2A6"/>
    <a:srgbClr val="99CCFF"/>
    <a:srgbClr val="CCECFF"/>
    <a:srgbClr val="CCFFFF"/>
    <a:srgbClr val="FFFFCC"/>
    <a:srgbClr val="FFEFFF"/>
    <a:srgbClr val="FFCCFF"/>
    <a:srgbClr val="FF6600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3192" autoAdjust="0"/>
  </p:normalViewPr>
  <p:slideViewPr>
    <p:cSldViewPr>
      <p:cViewPr varScale="1">
        <p:scale>
          <a:sx n="90" d="100"/>
          <a:sy n="90" d="100"/>
        </p:scale>
        <p:origin x="-10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90" y="88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5241A0-8D54-49E2-960A-8064867E6FBE}" type="datetimeFigureOut">
              <a:rPr lang="en-US"/>
              <a:pPr>
                <a:defRPr/>
              </a:pPr>
              <a:t>2/1/16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D141E7-8887-432E-BDD1-9BF128B28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8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1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4" y="4715833"/>
            <a:ext cx="5436908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73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3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60FA8-7B3F-4A7C-8F0E-23C536595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00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568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330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092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63825" y="565150"/>
            <a:ext cx="3765550" cy="28257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339BF-1857-454F-929A-AD4F39B67476}" type="slidenum">
              <a:rPr lang="de-DE" smtClean="0"/>
              <a:pPr/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5083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</a:t>
            </a:r>
            <a:r>
              <a:rPr lang="en-US" baseline="0" dirty="0" smtClean="0"/>
              <a:t>lose cooperation with countries to promote their project pipelines and investment environments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Cooperation</a:t>
            </a:r>
            <a:r>
              <a:rPr lang="en-US" baseline="0" dirty="0" smtClean="0"/>
              <a:t> with prominent IFIs and donor facilities to provide hands-on support for projects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doing what others are already doing;</a:t>
            </a:r>
            <a:r>
              <a:rPr lang="en-US" baseline="0" dirty="0" smtClean="0"/>
              <a:t> i</a:t>
            </a:r>
            <a:r>
              <a:rPr lang="en-US" dirty="0" smtClean="0"/>
              <a:t>nstead leveraging</a:t>
            </a:r>
            <a:r>
              <a:rPr lang="en-US" baseline="0" dirty="0" smtClean="0"/>
              <a:t> existing resources and activities by prominent 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Advanced</a:t>
            </a:r>
            <a:r>
              <a:rPr lang="en-US" baseline="0" dirty="0" smtClean="0"/>
              <a:t> stage of negotiations for cooperation agreements with several such institutions, some of which will be announced at COP21.</a:t>
            </a:r>
          </a:p>
          <a:p>
            <a:pPr marL="797511" lvl="1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Inter-American Development Bank (IDB)</a:t>
            </a:r>
          </a:p>
          <a:p>
            <a:pPr marL="797511" lvl="1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Power Africa</a:t>
            </a:r>
          </a:p>
          <a:p>
            <a:pPr marL="797511" lvl="1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CTI PFAN -- Private Financial Advisory Network</a:t>
            </a:r>
          </a:p>
          <a:p>
            <a:pPr marL="797511" lvl="1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EEP -- Energy and Environment Partnership with Southern and East Africa (donors: UK, Finland and Austria)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Already doing joint outreach with IDB and EEP.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4"/>
            <a:ext cx="6478588" cy="2876003"/>
          </a:xfrm>
          <a:prstGeom prst="rect">
            <a:avLst/>
          </a:prstGeo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56792"/>
            <a:ext cx="8421688" cy="4842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276872"/>
            <a:ext cx="8421688" cy="33687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E9B5-4524-4854-B31C-19DC72F8AF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56792"/>
            <a:ext cx="8421688" cy="4842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08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56792"/>
            <a:ext cx="8421688" cy="48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276872"/>
            <a:ext cx="8421688" cy="3368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4"/>
            <a:ext cx="7772400" cy="1361872"/>
          </a:xfrm>
          <a:prstGeom prst="rect">
            <a:avLst/>
          </a:prstGeo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726"/>
            <a:ext cx="7772400" cy="14993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858B-B45B-4EC9-B158-BD1953AAA5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56792"/>
            <a:ext cx="8421688" cy="4842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2457291"/>
            <a:ext cx="4133850" cy="33687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57291"/>
            <a:ext cx="4135438" cy="33687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8351-6A66-4547-B069-85DE88F209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13"/>
            <a:ext cx="8229600" cy="11419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279"/>
            <a:ext cx="4040188" cy="6386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3921"/>
            <a:ext cx="4040188" cy="3952390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279"/>
            <a:ext cx="4041775" cy="6386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3921"/>
            <a:ext cx="4041775" cy="3952390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B9B8-B7AA-41FD-9158-67A13BF8F6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556792"/>
            <a:ext cx="8421688" cy="4842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6AF0-B8A5-4318-89A2-293B505212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2799"/>
            <a:ext cx="3008313" cy="1163090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799"/>
            <a:ext cx="5111750" cy="585351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888"/>
            <a:ext cx="3008313" cy="4690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5377-ADEA-4F0C-ABF6-5E023DB3FF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388"/>
            <a:ext cx="5486400" cy="566742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267"/>
            <a:ext cx="5486400" cy="4115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130"/>
            <a:ext cx="5486400" cy="805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61325" y="6403337"/>
            <a:ext cx="719139" cy="3066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EF78-A679-48F2-B605-0A897EADCA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191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9B0CD53-D3EA-DD49-B405-7CF9A217AFF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8775" y="947738"/>
            <a:ext cx="8421688" cy="33337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altLang="en-U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33375"/>
            <a:ext cx="19859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1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3821" indent="-38382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1612" indent="-31985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279403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91165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302926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b="7673"/>
          <a:stretch/>
        </p:blipFill>
        <p:spPr>
          <a:xfrm>
            <a:off x="323529" y="127664"/>
            <a:ext cx="3550250" cy="78105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060848"/>
            <a:ext cx="8424935" cy="1296144"/>
          </a:xfrm>
          <a:noFill/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872A6"/>
                </a:solidFill>
                <a:latin typeface="+mj-lt"/>
              </a:rPr>
              <a:t>SCALING UP </a:t>
            </a:r>
            <a:br>
              <a:rPr lang="en-US" sz="3200" dirty="0" smtClean="0">
                <a:solidFill>
                  <a:srgbClr val="0872A6"/>
                </a:solidFill>
                <a:latin typeface="+mj-lt"/>
              </a:rPr>
            </a:br>
            <a:r>
              <a:rPr lang="en-US" sz="3200" dirty="0" smtClean="0">
                <a:solidFill>
                  <a:srgbClr val="0872A6"/>
                </a:solidFill>
                <a:latin typeface="+mj-lt"/>
              </a:rPr>
              <a:t>RENEWABLE ENERGY INVESTMENTS</a:t>
            </a:r>
            <a:endParaRPr lang="en-US" sz="2400" b="0" dirty="0" smtClean="0">
              <a:solidFill>
                <a:srgbClr val="0872A6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57" y="5805264"/>
            <a:ext cx="840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872A6"/>
                </a:solidFill>
              </a:rPr>
              <a:t>Aleksi Lumijarvi</a:t>
            </a:r>
          </a:p>
          <a:p>
            <a:pPr algn="ctr"/>
            <a:r>
              <a:rPr lang="en-US" sz="1800" dirty="0" err="1" smtClean="0">
                <a:solidFill>
                  <a:srgbClr val="0872A6"/>
                </a:solidFill>
              </a:rPr>
              <a:t>Programme</a:t>
            </a:r>
            <a:r>
              <a:rPr lang="en-US" sz="1800" dirty="0" smtClean="0">
                <a:solidFill>
                  <a:srgbClr val="0872A6"/>
                </a:solidFill>
              </a:rPr>
              <a:t> Officer, Renewable Energy Private Sector Finance, IRENA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0957" y="3429000"/>
            <a:ext cx="840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872A6"/>
                </a:solidFill>
              </a:rPr>
              <a:t>New Energy Events Webinar</a:t>
            </a:r>
          </a:p>
          <a:p>
            <a:pPr algn="ctr"/>
            <a:r>
              <a:rPr lang="en-US" sz="1800" dirty="0" smtClean="0">
                <a:solidFill>
                  <a:srgbClr val="0872A6"/>
                </a:solidFill>
              </a:rPr>
              <a:t>1 February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368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404664"/>
            <a:ext cx="8421688" cy="484269"/>
          </a:xfrm>
        </p:spPr>
        <p:txBody>
          <a:bodyPr/>
          <a:lstStyle/>
          <a:p>
            <a:r>
              <a:rPr lang="en-US" dirty="0" smtClean="0"/>
              <a:t>Online portal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014" t="25446" r="16066" b="28372"/>
          <a:stretch/>
        </p:blipFill>
        <p:spPr>
          <a:xfrm>
            <a:off x="251520" y="1682344"/>
            <a:ext cx="8640960" cy="3618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2962622"/>
            <a:ext cx="7386638" cy="585787"/>
          </a:xfrm>
          <a:prstGeom prst="rect">
            <a:avLst/>
          </a:prstGeom>
          <a:solidFill>
            <a:srgbClr val="99CCFF">
              <a:alpha val="50196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rPr>
              <a:t>http://www.irena.org/marketplace</a:t>
            </a:r>
          </a:p>
        </p:txBody>
      </p:sp>
    </p:spTree>
    <p:extLst>
      <p:ext uri="{BB962C8B-B14F-4D97-AF65-F5344CB8AC3E}">
        <p14:creationId xmlns:p14="http://schemas.microsoft.com/office/powerpoint/2010/main" val="348123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775" y="424451"/>
            <a:ext cx="8421688" cy="484269"/>
          </a:xfrm>
        </p:spPr>
        <p:txBody>
          <a:bodyPr/>
          <a:lstStyle/>
          <a:p>
            <a:r>
              <a:rPr lang="en-US" dirty="0" smtClean="0"/>
              <a:t>Matchmaking / search </a:t>
            </a:r>
            <a:r>
              <a:rPr lang="en-US" dirty="0"/>
              <a:t>engine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47" t="6999" r="8314" b="12775"/>
          <a:stretch/>
        </p:blipFill>
        <p:spPr>
          <a:xfrm>
            <a:off x="285143" y="1135748"/>
            <a:ext cx="856895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556" r="920" b="4664"/>
          <a:stretch/>
        </p:blipFill>
        <p:spPr>
          <a:xfrm>
            <a:off x="107504" y="1531056"/>
            <a:ext cx="8854603" cy="42095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933462" y="2708920"/>
            <a:ext cx="1440160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71588" y="2708920"/>
            <a:ext cx="1440160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8775" y="424451"/>
            <a:ext cx="8421688" cy="484269"/>
          </a:xfrm>
        </p:spPr>
        <p:txBody>
          <a:bodyPr/>
          <a:lstStyle/>
          <a:p>
            <a:r>
              <a:rPr lang="en-US" dirty="0" smtClean="0"/>
              <a:t>Matchmaking / search </a:t>
            </a:r>
            <a:r>
              <a:rPr lang="en-US" dirty="0"/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294817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" t="11052" r="781" b="5753"/>
          <a:stretch/>
        </p:blipFill>
        <p:spPr>
          <a:xfrm>
            <a:off x="141127" y="1533591"/>
            <a:ext cx="8856984" cy="4176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1907704" y="4941168"/>
            <a:ext cx="936104" cy="190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8775" y="424451"/>
            <a:ext cx="8421688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Matchmaking / search engine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5267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775" y="424451"/>
            <a:ext cx="8421688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Matchmaking / search engine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91" t="10929" r="9651" b="5877"/>
          <a:stretch/>
        </p:blipFill>
        <p:spPr>
          <a:xfrm>
            <a:off x="179512" y="1268760"/>
            <a:ext cx="8784976" cy="49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476672"/>
            <a:ext cx="8421688" cy="484269"/>
          </a:xfrm>
        </p:spPr>
        <p:txBody>
          <a:bodyPr/>
          <a:lstStyle/>
          <a:p>
            <a:r>
              <a:rPr lang="en-US" dirty="0" smtClean="0"/>
              <a:t>Tools and databases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21" y="1412776"/>
            <a:ext cx="3600400" cy="225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12776"/>
            <a:ext cx="3599915" cy="2249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73" y="4162081"/>
            <a:ext cx="3600400" cy="225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4162081"/>
            <a:ext cx="3599917" cy="22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20" name="Rounded Rectangle 4"/>
          <p:cNvSpPr/>
          <p:nvPr/>
        </p:nvSpPr>
        <p:spPr>
          <a:xfrm>
            <a:off x="375284" y="6083590"/>
            <a:ext cx="8589204" cy="427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Objective: </a:t>
            </a:r>
            <a:r>
              <a:rPr lang="en-US" sz="2000" dirty="0" smtClean="0">
                <a:solidFill>
                  <a:schemeClr val="tx1"/>
                </a:solidFill>
              </a:rPr>
              <a:t>Project origination, development and match-making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5536" y="1124744"/>
            <a:ext cx="8280920" cy="4810672"/>
            <a:chOff x="707515" y="1268760"/>
            <a:chExt cx="7392877" cy="42947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8903" t="12491" r="11" b="16660"/>
            <a:stretch/>
          </p:blipFill>
          <p:spPr>
            <a:xfrm>
              <a:off x="707515" y="1268760"/>
              <a:ext cx="7392877" cy="42947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2987" y="1454997"/>
              <a:ext cx="1180742" cy="622590"/>
            </a:xfrm>
            <a:prstGeom prst="rect">
              <a:avLst/>
            </a:prstGeom>
            <a:ln>
              <a:noFill/>
            </a:ln>
            <a:effectLst>
              <a:outerShdw blurRad="152400" dist="241300" dir="2700000" sx="78000" sy="78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7996" y="2400907"/>
              <a:ext cx="1180742" cy="588672"/>
            </a:xfrm>
            <a:prstGeom prst="rect">
              <a:avLst/>
            </a:prstGeom>
            <a:ln>
              <a:noFill/>
            </a:ln>
            <a:effectLst>
              <a:outerShdw blurRad="152400" dist="241300" dir="2700000" sx="78000" sy="78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5816" y="3313024"/>
              <a:ext cx="1180742" cy="590371"/>
            </a:xfrm>
            <a:prstGeom prst="rect">
              <a:avLst/>
            </a:prstGeom>
            <a:ln>
              <a:noFill/>
            </a:ln>
            <a:effectLst>
              <a:outerShdw blurRad="152400" dist="241300" dir="2700000" sx="78000" sy="78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2987" y="3312898"/>
              <a:ext cx="1180742" cy="590371"/>
            </a:xfrm>
            <a:prstGeom prst="rect">
              <a:avLst/>
            </a:prstGeom>
            <a:ln>
              <a:noFill/>
            </a:ln>
            <a:effectLst>
              <a:outerShdw blurRad="152400" dist="241300" dir="2700000" sx="78000" sy="78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l="11672" t="10453" r="50394" b="30317"/>
            <a:stretch/>
          </p:blipFill>
          <p:spPr>
            <a:xfrm>
              <a:off x="1691056" y="1337988"/>
              <a:ext cx="2405502" cy="157282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0822" y="2535117"/>
              <a:ext cx="1175736" cy="572491"/>
            </a:xfrm>
            <a:prstGeom prst="rect">
              <a:avLst/>
            </a:prstGeom>
            <a:ln>
              <a:noFill/>
            </a:ln>
            <a:effectLst>
              <a:outerShdw blurRad="152400" dist="241300" dir="2700000" sx="78000" sy="78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87129" y="476672"/>
            <a:ext cx="599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872A6"/>
                </a:solidFill>
              </a:rPr>
              <a:t>Engaging partners in project facilitation</a:t>
            </a:r>
            <a:endParaRPr lang="en-US" sz="2400" b="1" kern="0" dirty="0">
              <a:solidFill>
                <a:srgbClr val="0872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0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14" t="25446" r="16066" b="28372"/>
          <a:stretch/>
        </p:blipFill>
        <p:spPr>
          <a:xfrm>
            <a:off x="251520" y="1682344"/>
            <a:ext cx="8640960" cy="3618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404664"/>
            <a:ext cx="8421688" cy="484269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55576" y="2962622"/>
            <a:ext cx="7386638" cy="585787"/>
          </a:xfrm>
          <a:prstGeom prst="rect">
            <a:avLst/>
          </a:prstGeom>
          <a:solidFill>
            <a:srgbClr val="99CCFF">
              <a:alpha val="50196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rPr>
              <a:t>http://www.irena.org/marketplace</a:t>
            </a:r>
          </a:p>
        </p:txBody>
      </p:sp>
    </p:spTree>
    <p:extLst>
      <p:ext uri="{BB962C8B-B14F-4D97-AF65-F5344CB8AC3E}">
        <p14:creationId xmlns:p14="http://schemas.microsoft.com/office/powerpoint/2010/main" val="427306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CA9908A1CC74685E39A8AC7A77081" ma:contentTypeVersion="0" ma:contentTypeDescription="Create a new document." ma:contentTypeScope="" ma:versionID="bfa2c4acf79091d0b9723f9ef6292b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9CF136-7C89-4C66-8B0B-789810125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345E26-BAC9-47CC-AC35-2632352A3B5B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32628D9-ADE5-430F-9953-058661C9F55F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636805F6-CB52-4FF6-A634-180897EA4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31625</TotalTime>
  <Words>197</Words>
  <Application>Microsoft Macintosh PowerPoint</Application>
  <PresentationFormat>On-screen Show (4:3)</PresentationFormat>
  <Paragraphs>35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Standarddesign</vt:lpstr>
      <vt:lpstr>SCALING UP  RENEWABLE ENERGY INVESTMENTS</vt:lpstr>
      <vt:lpstr>Online portal</vt:lpstr>
      <vt:lpstr>Matchmaking / search engine</vt:lpstr>
      <vt:lpstr>Matchmaking / search engine</vt:lpstr>
      <vt:lpstr>PowerPoint Presentation</vt:lpstr>
      <vt:lpstr>PowerPoint Presentation</vt:lpstr>
      <vt:lpstr>Tools and databases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Office</dc:creator>
  <cp:lastModifiedBy>Justine Porter</cp:lastModifiedBy>
  <cp:revision>2557</cp:revision>
  <cp:lastPrinted>2015-06-09T13:06:25Z</cp:lastPrinted>
  <dcterms:created xsi:type="dcterms:W3CDTF">2010-01-06T11:15:24Z</dcterms:created>
  <dcterms:modified xsi:type="dcterms:W3CDTF">2016-02-01T10:56:50Z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0x0101006F8CA9908A1CC74685E39A8AC7A77081</vt:lpwstr>
  </property>
</Properties>
</file>