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17" r:id="rId2"/>
    <p:sldId id="618" r:id="rId3"/>
    <p:sldId id="625" r:id="rId4"/>
    <p:sldId id="621" r:id="rId5"/>
    <p:sldId id="622" r:id="rId6"/>
    <p:sldId id="627" r:id="rId7"/>
    <p:sldId id="626" r:id="rId8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7A"/>
    <a:srgbClr val="F37021"/>
    <a:srgbClr val="008175"/>
    <a:srgbClr val="00325C"/>
    <a:srgbClr val="646464"/>
    <a:srgbClr val="C8C8C8"/>
    <a:srgbClr val="F1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3688" autoAdjust="0"/>
  </p:normalViewPr>
  <p:slideViewPr>
    <p:cSldViewPr>
      <p:cViewPr varScale="1">
        <p:scale>
          <a:sx n="60" d="100"/>
          <a:sy n="60" d="100"/>
        </p:scale>
        <p:origin x="-1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17936F-A964-4C6E-9521-5B1E3A00E439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31AD3D-1A21-49F5-8E79-884EC66370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07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3CE185-32B1-454D-8BC1-6D25F10D6D60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2C46B2-B215-4E4F-B88D-054A410CBE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67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Je suis à votre disposition.</a:t>
            </a: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2AEFF3-D409-48A9-8DBE-ADD7F039A0CC}" type="slidenum">
              <a:rPr lang="fr-FR" smtClean="0">
                <a:latin typeface="Arial" pitchFamily="34" charset="0"/>
              </a:rPr>
              <a:pPr/>
              <a:t>7</a:t>
            </a:fld>
            <a:endParaRPr lang="fr-F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0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 userDrawn="1"/>
        </p:nvSpPr>
        <p:spPr>
          <a:xfrm rot="16200000" flipH="1">
            <a:off x="5238750" y="71438"/>
            <a:ext cx="1000125" cy="6572250"/>
          </a:xfrm>
          <a:prstGeom prst="round2Same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357188" y="5857875"/>
            <a:ext cx="8466137" cy="709613"/>
          </a:xfrm>
          <a:prstGeom prst="rect">
            <a:avLst/>
          </a:prstGeom>
          <a:solidFill>
            <a:srgbClr val="0044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2684190" y="3429000"/>
            <a:ext cx="6174090" cy="71438"/>
          </a:xfrm>
          <a:prstGeom prst="rect">
            <a:avLst/>
          </a:prstGeom>
          <a:gradFill flip="none" rotWithShape="1">
            <a:gsLst>
              <a:gs pos="0">
                <a:srgbClr val="00447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84190" y="2769874"/>
            <a:ext cx="6272202" cy="785818"/>
          </a:xfrm>
        </p:spPr>
        <p:txBody>
          <a:bodyPr>
            <a:normAutofit/>
          </a:bodyPr>
          <a:lstStyle>
            <a:lvl1pPr algn="l">
              <a:def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00447A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84190" y="3529010"/>
            <a:ext cx="5700730" cy="471494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rgbClr val="F370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6668-1B6C-4E7D-B23D-EB388F03E95D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0890" y="5857874"/>
            <a:ext cx="2142433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89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074C-B011-45FA-B86C-8AAC28E63813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FB5E-C5DF-4439-8BC2-2A7A8E41BD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47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30B6-0ACA-4E22-AF68-76B36A6D5E31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00F1-65C1-4092-8F5A-A8C3CE0026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77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8596" y="928670"/>
            <a:ext cx="8276400" cy="71438"/>
          </a:xfrm>
          <a:prstGeom prst="rect">
            <a:avLst/>
          </a:prstGeom>
          <a:gradFill flip="none" rotWithShape="1">
            <a:gsLst>
              <a:gs pos="0">
                <a:srgbClr val="002B5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428625" y="6270625"/>
            <a:ext cx="8274050" cy="373063"/>
          </a:xfrm>
          <a:prstGeom prst="rect">
            <a:avLst/>
          </a:prstGeom>
          <a:solidFill>
            <a:srgbClr val="00447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CE9886-4232-445B-AD41-0995EA57EEA9}" type="slidenum">
              <a:rPr lang="fr-FR" sz="1200" b="1">
                <a:solidFill>
                  <a:schemeClr val="bg1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76400" cy="500066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rgbClr val="00447A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0200"/>
            <a:ext cx="8276400" cy="4525963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F18E00"/>
              </a:buClr>
              <a:buFont typeface="Arial" pitchFamily="34" charset="0"/>
              <a:defRPr lang="fr-FR" sz="2000" b="1" kern="1200" smtClean="0">
                <a:solidFill>
                  <a:srgbClr val="00447A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 lang="fr-FR" sz="1600" b="0" kern="1200" smtClean="0">
                <a:solidFill>
                  <a:srgbClr val="646464"/>
                </a:solidFill>
                <a:latin typeface="+mj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F18E00"/>
              </a:buClr>
              <a:buFont typeface="Wingdings" pitchFamily="2" charset="2"/>
              <a:buChar char="§"/>
              <a:defRPr lang="fr-FR" sz="1400" b="0" kern="1200" smtClean="0">
                <a:solidFill>
                  <a:srgbClr val="00325C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F18E00"/>
              </a:buClr>
              <a:buFont typeface="Arial" pitchFamily="34" charset="0"/>
              <a:defRPr lang="fr-FR" sz="2000" b="0" kern="1200" smtClean="0">
                <a:solidFill>
                  <a:srgbClr val="00447A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F18E00"/>
              </a:buClr>
              <a:buFont typeface="Arial" pitchFamily="34" charset="0"/>
              <a:defRPr lang="fr-FR" sz="2000" b="0" kern="1200" dirty="0" smtClean="0">
                <a:solidFill>
                  <a:srgbClr val="00447A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253" y="6270625"/>
            <a:ext cx="112633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8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E6EA-0DA5-460A-B3E3-66483F89F78B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B438-1783-4479-8AED-5A4B878559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61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E68FF-77D0-4F8B-A9CD-2A2C564C3F9E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AA39-F485-4C46-8570-49177C0E79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25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EAB3-6CB5-4171-96D6-0102E3C77D2E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A12B-1F6F-4F52-A014-4CB021A0C7E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2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4F73-A840-4F4C-A4F8-1C5175C3DC2E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7A1C-82E7-4EE6-BDB9-3493F7D51E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49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97C3-D014-4506-BE77-6BA27B6F99F7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BAAF-DF66-49B2-812C-1EE2D7924A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62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6F0D-3E12-403E-87E8-8AE07E9139C9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5845-F017-4166-AD35-535722AF58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65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4510-0850-41F5-9B54-FC8A5B37A20D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01BF-611A-4ECC-8F11-CC1557AC4B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42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F0419B-1832-43C2-BD46-851229589F6D}" type="datetimeFigureOut">
              <a:rPr lang="fr-FR"/>
              <a:pPr>
                <a:defRPr/>
              </a:pPr>
              <a:t>7/13/15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A0800-D550-4900-851F-E2011F273AE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oen.com/" TargetMode="External"/><Relationship Id="rId4" Type="http://schemas.openxmlformats.org/officeDocument/2006/relationships/image" Target="../media/image15.png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ctrTitle"/>
          </p:nvPr>
        </p:nvSpPr>
        <p:spPr>
          <a:xfrm>
            <a:off x="2699792" y="2564904"/>
            <a:ext cx="6272212" cy="785812"/>
          </a:xfrm>
        </p:spPr>
        <p:txBody>
          <a:bodyPr>
            <a:noAutofit/>
          </a:bodyPr>
          <a:lstStyle/>
          <a:p>
            <a:pPr eaLnBrk="1" hangingPunct="1"/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75MWp Solar PV </a:t>
            </a:r>
            <a:r>
              <a:rPr lang="es-MX" sz="2800" dirty="0" err="1" smtClean="0"/>
              <a:t>Plant</a:t>
            </a:r>
            <a:r>
              <a:rPr lang="es-MX" sz="2800" dirty="0" smtClean="0"/>
              <a:t> in El Salvador</a:t>
            </a:r>
            <a:endParaRPr lang="es-MX" sz="2800" i="1" dirty="0" smtClean="0"/>
          </a:p>
        </p:txBody>
      </p:sp>
      <p:sp>
        <p:nvSpPr>
          <p:cNvPr id="4099" name="Sous-titre 4"/>
          <p:cNvSpPr>
            <a:spLocks noGrp="1"/>
          </p:cNvSpPr>
          <p:nvPr>
            <p:ph type="subTitle" idx="1"/>
          </p:nvPr>
        </p:nvSpPr>
        <p:spPr>
          <a:xfrm>
            <a:off x="2684463" y="3529013"/>
            <a:ext cx="5700712" cy="471487"/>
          </a:xfrm>
        </p:spPr>
        <p:txBody>
          <a:bodyPr/>
          <a:lstStyle/>
          <a:p>
            <a:pPr eaLnBrk="1" hangingPunct="1"/>
            <a:r>
              <a:rPr lang="es-MX" dirty="0" err="1" smtClean="0"/>
              <a:t>July</a:t>
            </a:r>
            <a:r>
              <a:rPr lang="es-MX" dirty="0" smtClean="0"/>
              <a:t> 2015</a:t>
            </a:r>
            <a:endParaRPr lang="es-MX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692696"/>
            <a:ext cx="8407620" cy="15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6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One of the Largest Solar PV Project in Central America</a:t>
            </a:r>
            <a:endParaRPr lang="en-US" sz="24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95536" y="1124744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447A"/>
                </a:solidFill>
                <a:latin typeface="+mj-lt"/>
              </a:rPr>
              <a:t>Key Figures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60MWac / 75MWp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Attractive price of $101.90/MWh</a:t>
            </a:r>
            <a:endParaRPr lang="en-US" sz="1400" dirty="0">
              <a:solidFill>
                <a:srgbClr val="646464"/>
              </a:solidFill>
              <a:latin typeface="+mj-lt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c. </a:t>
            </a: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US$130m Investment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A 250Mz totally flat site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An industrial and highly secured area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3% of Revenues invested in </a:t>
            </a: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Social </a:t>
            </a: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Development</a:t>
            </a: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b="1" dirty="0">
              <a:solidFill>
                <a:srgbClr val="00447A"/>
              </a:solidFill>
              <a:latin typeface="+mj-lt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5" y="2887216"/>
            <a:ext cx="3978771" cy="2971800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452968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724400" y="1124744"/>
            <a:ext cx="4240088" cy="1178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447A"/>
                </a:solidFill>
                <a:latin typeface="+mj-lt"/>
              </a:rPr>
              <a:t>Development Status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90% of the permits obtained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Final negotiations with EPCs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Financial due diligence in process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Anticipated COD: Q4 2016</a:t>
            </a:r>
            <a:endParaRPr lang="en-US" sz="1400" dirty="0">
              <a:solidFill>
                <a:srgbClr val="646464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50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Key Success Factors (1/3): Neoen, an Majority Shareholder with a Long Term Vision </a:t>
            </a:r>
            <a:endParaRPr lang="en-US" sz="24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95536" y="1124744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00447A"/>
                </a:solidFill>
                <a:latin typeface="+mj-lt"/>
              </a:rPr>
              <a:t>A renewable integrated IPP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Strong Focus on solar and </a:t>
            </a: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wind</a:t>
            </a:r>
            <a:endParaRPr lang="en-US" sz="1200" dirty="0">
              <a:solidFill>
                <a:srgbClr val="646464"/>
              </a:solidFill>
              <a:latin typeface="+mj-lt"/>
              <a:cs typeface="+mn-cs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00447A"/>
                </a:solidFill>
                <a:latin typeface="+mj-lt"/>
              </a:rPr>
              <a:t>A Developer / Investor with long term vision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Develop, invest and Stay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Reasonable expectations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 smtClean="0">
                <a:solidFill>
                  <a:srgbClr val="646464"/>
                </a:solidFill>
                <a:latin typeface="+mj-lt"/>
                <a:cs typeface="+mn-cs"/>
              </a:rPr>
              <a:t>Local presence</a:t>
            </a: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00447A"/>
                </a:solidFill>
                <a:latin typeface="+mj-lt"/>
              </a:rPr>
              <a:t>458MW fully financed in construction/operation – 1GW targeted by 2017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300MW in construction in </a:t>
            </a:r>
            <a:r>
              <a:rPr lang="en-US" sz="1400" dirty="0" err="1">
                <a:solidFill>
                  <a:srgbClr val="646464"/>
                </a:solidFill>
                <a:latin typeface="+mj-lt"/>
                <a:cs typeface="+mn-cs"/>
              </a:rPr>
              <a:t>Cestas</a:t>
            </a:r>
            <a:r>
              <a:rPr lang="en-US" sz="1400" dirty="0">
                <a:solidFill>
                  <a:srgbClr val="646464"/>
                </a:solidFill>
                <a:latin typeface="+mj-lt"/>
                <a:cs typeface="+mn-cs"/>
              </a:rPr>
              <a:t>, France</a:t>
            </a: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200" dirty="0">
              <a:solidFill>
                <a:srgbClr val="646464"/>
              </a:solidFill>
              <a:latin typeface="+mj-lt"/>
              <a:cs typeface="+mn-cs"/>
            </a:endParaRP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00447A"/>
              </a:solidFill>
              <a:latin typeface="+mj-lt"/>
            </a:endParaRP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1600" b="1" dirty="0" smtClean="0">
              <a:solidFill>
                <a:srgbClr val="00447A"/>
              </a:solidFill>
              <a:latin typeface="+mj-lt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00447A"/>
                </a:solidFill>
                <a:latin typeface="+mj-lt"/>
              </a:rPr>
              <a:t>Strong and ambitious shareholders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88785" y="5788531"/>
            <a:ext cx="1223210" cy="39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99592" y="5799848"/>
            <a:ext cx="792088" cy="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7704" y="5810942"/>
            <a:ext cx="1152128" cy="35913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52" y="3168579"/>
            <a:ext cx="8150704" cy="217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1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Key Success Factors</a:t>
            </a:r>
            <a:r>
              <a:rPr lang="en-US" sz="2400" dirty="0" smtClean="0"/>
              <a:t> (2/3</a:t>
            </a:r>
            <a:r>
              <a:rPr lang="en-US" sz="2400" dirty="0"/>
              <a:t>): The </a:t>
            </a:r>
            <a:r>
              <a:rPr lang="en-US" sz="2400" dirty="0" smtClean="0"/>
              <a:t>Good Mix of Sponsors</a:t>
            </a:r>
            <a:endParaRPr lang="en-US" sz="24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1642" y="3243685"/>
            <a:ext cx="2711367" cy="3203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s-MX" sz="1600" b="1" dirty="0" err="1" smtClean="0">
                <a:solidFill>
                  <a:srgbClr val="00447A"/>
                </a:solidFill>
                <a:latin typeface="+mj-lt"/>
                <a:cs typeface="+mn-cs"/>
              </a:rPr>
              <a:t>Shareholders</a:t>
            </a:r>
            <a:endParaRPr lang="es-MX" sz="1600" b="1" dirty="0">
              <a:solidFill>
                <a:srgbClr val="00447A"/>
              </a:solidFill>
              <a:latin typeface="+mj-lt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73" y="1628800"/>
            <a:ext cx="1957671" cy="814546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H="1">
            <a:off x="1226698" y="2843962"/>
            <a:ext cx="13242" cy="101708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053430" y="2843962"/>
            <a:ext cx="0" cy="101708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49" y="4100634"/>
            <a:ext cx="2249670" cy="91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148064" y="1712012"/>
            <a:ext cx="1418426" cy="698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90000"/>
              </a:lnSpc>
              <a:spcBef>
                <a:spcPct val="20000"/>
              </a:spcBef>
              <a:buClr>
                <a:srgbClr val="F18E00"/>
              </a:buClr>
              <a:buSzPct val="115000"/>
              <a:defRPr/>
            </a:pPr>
            <a:r>
              <a:rPr lang="es-MX" sz="1600" b="1" dirty="0" smtClean="0">
                <a:solidFill>
                  <a:srgbClr val="00447A"/>
                </a:solidFill>
              </a:rPr>
              <a:t>International </a:t>
            </a:r>
            <a:r>
              <a:rPr lang="es-MX" sz="1600" b="1" dirty="0" err="1" smtClean="0">
                <a:solidFill>
                  <a:srgbClr val="00447A"/>
                </a:solidFill>
              </a:rPr>
              <a:t>Experience</a:t>
            </a:r>
            <a:endParaRPr lang="es-SV" sz="1600" b="1" dirty="0" smtClean="0">
              <a:solidFill>
                <a:srgbClr val="00447A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774" y="3573016"/>
            <a:ext cx="1922482" cy="698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90000"/>
              </a:lnSpc>
              <a:spcBef>
                <a:spcPct val="20000"/>
              </a:spcBef>
              <a:buClr>
                <a:srgbClr val="F18E00"/>
              </a:buClr>
              <a:buSzPct val="115000"/>
              <a:defRPr/>
            </a:pPr>
            <a:r>
              <a:rPr lang="es-MX" sz="1600" b="1" dirty="0" err="1" smtClean="0">
                <a:solidFill>
                  <a:srgbClr val="00447A"/>
                </a:solidFill>
              </a:rPr>
              <a:t>Complementary</a:t>
            </a:r>
            <a:r>
              <a:rPr lang="es-MX" sz="1600" b="1" dirty="0" smtClean="0">
                <a:solidFill>
                  <a:srgbClr val="00447A"/>
                </a:solidFill>
              </a:rPr>
              <a:t> </a:t>
            </a:r>
            <a:r>
              <a:rPr lang="es-MX" sz="1600" b="1" dirty="0" err="1" smtClean="0">
                <a:solidFill>
                  <a:srgbClr val="00447A"/>
                </a:solidFill>
              </a:rPr>
              <a:t>Team</a:t>
            </a:r>
            <a:endParaRPr lang="es-SV" sz="1600" b="1" dirty="0" smtClean="0">
              <a:solidFill>
                <a:srgbClr val="00447A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80312" y="3577800"/>
            <a:ext cx="1453596" cy="698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90000"/>
              </a:lnSpc>
              <a:spcBef>
                <a:spcPct val="20000"/>
              </a:spcBef>
              <a:buClr>
                <a:srgbClr val="F18E00"/>
              </a:buClr>
              <a:buSzPct val="115000"/>
              <a:defRPr/>
            </a:pPr>
            <a:r>
              <a:rPr lang="es-MX" sz="1600" b="1" dirty="0" smtClean="0">
                <a:solidFill>
                  <a:srgbClr val="00447A"/>
                </a:solidFill>
              </a:rPr>
              <a:t>A Long </a:t>
            </a:r>
            <a:r>
              <a:rPr lang="es-MX" sz="1600" b="1" dirty="0" err="1" smtClean="0">
                <a:solidFill>
                  <a:srgbClr val="00447A"/>
                </a:solidFill>
              </a:rPr>
              <a:t>Term</a:t>
            </a:r>
            <a:r>
              <a:rPr lang="es-MX" sz="1600" b="1" dirty="0" smtClean="0">
                <a:solidFill>
                  <a:srgbClr val="00447A"/>
                </a:solidFill>
              </a:rPr>
              <a:t> </a:t>
            </a:r>
            <a:r>
              <a:rPr lang="es-MX" sz="1600" b="1" dirty="0" err="1" smtClean="0">
                <a:solidFill>
                  <a:srgbClr val="00447A"/>
                </a:solidFill>
              </a:rPr>
              <a:t>Vision</a:t>
            </a:r>
            <a:endParaRPr lang="es-SV" sz="1600" b="1" dirty="0" smtClean="0">
              <a:solidFill>
                <a:srgbClr val="00447A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39976" y="1712012"/>
            <a:ext cx="1553415" cy="698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90000"/>
              </a:lnSpc>
              <a:spcBef>
                <a:spcPct val="20000"/>
              </a:spcBef>
              <a:buClr>
                <a:srgbClr val="F18E00"/>
              </a:buClr>
              <a:buSzPct val="115000"/>
              <a:defRPr/>
            </a:pPr>
            <a:r>
              <a:rPr lang="es-MX" sz="1600" b="1" dirty="0" err="1" smtClean="0">
                <a:solidFill>
                  <a:srgbClr val="00447A"/>
                </a:solidFill>
              </a:rPr>
              <a:t>Strong</a:t>
            </a:r>
            <a:r>
              <a:rPr lang="es-MX" sz="1600" b="1" dirty="0" smtClean="0">
                <a:solidFill>
                  <a:srgbClr val="00447A"/>
                </a:solidFill>
              </a:rPr>
              <a:t> </a:t>
            </a:r>
            <a:r>
              <a:rPr lang="es-MX" sz="1600" b="1" dirty="0" err="1" smtClean="0">
                <a:solidFill>
                  <a:srgbClr val="00447A"/>
                </a:solidFill>
              </a:rPr>
              <a:t>Shareholders</a:t>
            </a:r>
            <a:endParaRPr lang="es-SV" sz="1600" b="1" dirty="0" smtClean="0">
              <a:solidFill>
                <a:srgbClr val="00447A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572000" y="2362094"/>
            <a:ext cx="1940535" cy="634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2" indent="-342900" algn="ctr">
              <a:spcBef>
                <a:spcPct val="20000"/>
              </a:spcBef>
              <a:buClr>
                <a:srgbClr val="F18E00"/>
              </a:buClr>
              <a:buFont typeface="Wingdings" panose="05000000000000000000" pitchFamily="2" charset="2"/>
              <a:buChar char="Ø"/>
              <a:defRPr/>
            </a:pPr>
            <a:endParaRPr lang="es-MX" sz="12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6861884" y="2362094"/>
            <a:ext cx="1940535" cy="634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2" indent="-342900" algn="ctr">
              <a:spcBef>
                <a:spcPct val="20000"/>
              </a:spcBef>
              <a:buClr>
                <a:srgbClr val="F18E00"/>
              </a:buClr>
              <a:buFont typeface="Wingdings" panose="05000000000000000000" pitchFamily="2" charset="2"/>
              <a:buChar char="Ø"/>
              <a:defRPr/>
            </a:pPr>
            <a:endParaRPr lang="es-MX" sz="1200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577469" y="4221088"/>
            <a:ext cx="2082763" cy="634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2pPr marL="342900" lvl="1" indent="-342900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 sz="1200" b="1">
                <a:solidFill>
                  <a:srgbClr val="00447A"/>
                </a:solidFill>
                <a:latin typeface="+mj-lt"/>
                <a:cs typeface="+mn-cs"/>
              </a:defRPr>
            </a:lvl2pPr>
            <a:lvl3pPr marL="800100" lvl="2" indent="-342900" algn="just">
              <a:spcBef>
                <a:spcPct val="20000"/>
              </a:spcBef>
              <a:buClr>
                <a:srgbClr val="F18E00"/>
              </a:buClr>
              <a:buFont typeface="Wingdings" panose="05000000000000000000" pitchFamily="2" charset="2"/>
              <a:buChar char="Ø"/>
              <a:defRPr sz="1200"/>
            </a:lvl3pPr>
          </a:lstStyle>
          <a:p>
            <a:pPr lvl="1">
              <a:buFont typeface="Wingdings" panose="05000000000000000000" pitchFamily="2" charset="2"/>
              <a:defRPr/>
            </a:pPr>
            <a:endParaRPr lang="es-MX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879937" y="4221088"/>
            <a:ext cx="1940535" cy="634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buClr>
                <a:srgbClr val="F18E00"/>
              </a:buClr>
              <a:defRPr/>
            </a:pPr>
            <a:endParaRPr lang="es-MX" sz="1200" b="1" dirty="0">
              <a:solidFill>
                <a:srgbClr val="00447A"/>
              </a:solidFill>
              <a:latin typeface="+mj-lt"/>
              <a:cs typeface="+mn-cs"/>
            </a:endParaRPr>
          </a:p>
        </p:txBody>
      </p:sp>
      <p:pic>
        <p:nvPicPr>
          <p:cNvPr id="24" name="Picture 2" descr="http://medias.doublet.pro/medias/images/produits/bd4b68f999ac2c4f0c7a1384b3f0bd2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8266" y="2504108"/>
            <a:ext cx="325382" cy="32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drapeau.vlajky.org/nahled-velky/el_salvad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480" y="2564904"/>
            <a:ext cx="360992" cy="2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i2symbol.com/images/symbols/check/ballot_box_with_check_u2611_icon_256x25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77459"/>
            <a:ext cx="967251" cy="9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www.i2symbol.com/images/symbols/check/ballot_box_with_check_u2611_icon_256x25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77459"/>
            <a:ext cx="967251" cy="9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i2symbol.com/images/symbols/check/ballot_box_with_check_u2611_icon_256x25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21415"/>
            <a:ext cx="967251" cy="9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www.i2symbol.com/images/symbols/check/ballot_box_with_check_u2611_icon_256x25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3436285"/>
            <a:ext cx="967251" cy="9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space réservé du contenu 2"/>
          <p:cNvSpPr txBox="1">
            <a:spLocks/>
          </p:cNvSpPr>
          <p:nvPr/>
        </p:nvSpPr>
        <p:spPr>
          <a:xfrm>
            <a:off x="1688247" y="1844824"/>
            <a:ext cx="2739737" cy="339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algn="ctr">
              <a:spcBef>
                <a:spcPct val="20000"/>
              </a:spcBef>
              <a:buClr>
                <a:srgbClr val="F18E00"/>
              </a:buClr>
              <a:defRPr/>
            </a:pPr>
            <a:r>
              <a:rPr lang="es-MX" sz="1600" b="1" dirty="0" smtClean="0">
                <a:solidFill>
                  <a:srgbClr val="00325C"/>
                </a:solidFill>
                <a:latin typeface="+mj-lt"/>
              </a:rPr>
              <a:t>Gustavo E. </a:t>
            </a:r>
            <a:r>
              <a:rPr lang="es-MX" sz="1600" b="1" dirty="0" err="1" smtClean="0">
                <a:solidFill>
                  <a:srgbClr val="00325C"/>
                </a:solidFill>
                <a:latin typeface="+mj-lt"/>
              </a:rPr>
              <a:t>Siman</a:t>
            </a:r>
            <a:endParaRPr lang="es-MX" sz="1600" b="1" dirty="0">
              <a:solidFill>
                <a:srgbClr val="0032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44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Key Success Factors</a:t>
            </a:r>
            <a:r>
              <a:rPr lang="en-US" sz="2400" dirty="0" smtClean="0"/>
              <a:t> (3/3</a:t>
            </a:r>
            <a:r>
              <a:rPr lang="en-US" sz="2400" dirty="0"/>
              <a:t>): Why </a:t>
            </a:r>
            <a:r>
              <a:rPr lang="en-US" sz="2400" dirty="0" smtClean="0"/>
              <a:t>it Does Work in El Salvador</a:t>
            </a:r>
            <a:endParaRPr lang="en-US" sz="24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95536" y="1124744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447A"/>
                </a:solidFill>
                <a:latin typeface="+mj-lt"/>
              </a:rPr>
              <a:t>An open and well organized tender process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dirty="0">
                <a:solidFill>
                  <a:srgbClr val="646464"/>
                </a:solidFill>
                <a:latin typeface="+mj-lt"/>
                <a:cs typeface="+mn-cs"/>
              </a:rPr>
              <a:t>Timely managed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dirty="0">
                <a:solidFill>
                  <a:srgbClr val="646464"/>
                </a:solidFill>
                <a:latin typeface="+mj-lt"/>
                <a:cs typeface="+mn-cs"/>
              </a:rPr>
              <a:t>Good level of bid and pre-operating bonds</a:t>
            </a:r>
          </a:p>
          <a:p>
            <a:pPr marL="800100" lvl="2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447A"/>
              </a:solidFill>
              <a:latin typeface="+mj-lt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447A"/>
                </a:solidFill>
                <a:latin typeface="+mj-lt"/>
              </a:rPr>
              <a:t>Strong regulation body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dirty="0">
                <a:solidFill>
                  <a:srgbClr val="646464"/>
                </a:solidFill>
                <a:latin typeface="+mj-lt"/>
                <a:cs typeface="+mn-cs"/>
              </a:rPr>
              <a:t>Good involvement of SIGET </a:t>
            </a:r>
            <a:r>
              <a:rPr lang="en-US" dirty="0" smtClean="0">
                <a:solidFill>
                  <a:srgbClr val="646464"/>
                </a:solidFill>
                <a:latin typeface="+mj-lt"/>
                <a:cs typeface="+mn-cs"/>
              </a:rPr>
              <a:t>/ CNE which </a:t>
            </a:r>
            <a:r>
              <a:rPr lang="en-US" dirty="0">
                <a:solidFill>
                  <a:srgbClr val="646464"/>
                </a:solidFill>
                <a:latin typeface="+mj-lt"/>
                <a:cs typeface="+mn-cs"/>
              </a:rPr>
              <a:t>ensured a transparent </a:t>
            </a:r>
            <a:r>
              <a:rPr lang="en-US" dirty="0" smtClean="0">
                <a:solidFill>
                  <a:srgbClr val="646464"/>
                </a:solidFill>
                <a:latin typeface="+mj-lt"/>
                <a:cs typeface="+mn-cs"/>
              </a:rPr>
              <a:t>and well executed process</a:t>
            </a:r>
            <a:endParaRPr lang="en-US" dirty="0">
              <a:solidFill>
                <a:srgbClr val="646464"/>
              </a:solidFill>
              <a:latin typeface="+mj-lt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endParaRPr lang="en-US" dirty="0">
              <a:solidFill>
                <a:srgbClr val="646464"/>
              </a:solidFill>
              <a:latin typeface="+mj-lt"/>
              <a:cs typeface="+mn-cs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447A"/>
                </a:solidFill>
                <a:latin typeface="+mj-lt"/>
              </a:rPr>
              <a:t>Strong offtakers and distribution companies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»"/>
              <a:defRPr/>
            </a:pPr>
            <a:r>
              <a:rPr lang="en-US" dirty="0" smtClean="0">
                <a:solidFill>
                  <a:srgbClr val="646464"/>
                </a:solidFill>
                <a:latin typeface="+mj-lt"/>
                <a:cs typeface="+mn-cs"/>
              </a:rPr>
              <a:t>Attractive off-taking mix with companies with good credit rating</a:t>
            </a:r>
            <a:endParaRPr lang="en-US" dirty="0">
              <a:solidFill>
                <a:srgbClr val="646464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47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But Risks are Still Here…</a:t>
            </a:r>
            <a:endParaRPr lang="en-US" sz="24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95536" y="1124744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447A"/>
                </a:solidFill>
              </a:rPr>
              <a:t>A First-of-a-Kind for El Salvador</a:t>
            </a: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447A"/>
              </a:solidFill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447A"/>
                </a:solidFill>
              </a:rPr>
              <a:t>Interconnection</a:t>
            </a: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447A"/>
              </a:solidFill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447A"/>
                </a:solidFill>
              </a:rPr>
              <a:t>Change of Law</a:t>
            </a: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447A"/>
              </a:solidFill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447A"/>
                </a:solidFill>
              </a:rPr>
              <a:t>Security</a:t>
            </a: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447A"/>
              </a:solidFill>
              <a:latin typeface="+mj-lt"/>
              <a:cs typeface="+mn-cs"/>
            </a:endParaRPr>
          </a:p>
          <a:p>
            <a:pPr marL="342900" lvl="1" indent="-342900" algn="just">
              <a:spcBef>
                <a:spcPct val="20000"/>
              </a:spcBef>
              <a:buClr>
                <a:srgbClr val="F18E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rgbClr val="646464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14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8752" y="1265119"/>
            <a:ext cx="4032448" cy="46529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251025" y="4701348"/>
            <a:ext cx="92869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28596" y="285728"/>
            <a:ext cx="8276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fr-FR" sz="2800" b="1" dirty="0" err="1" smtClean="0">
                <a:solidFill>
                  <a:srgbClr val="00447A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fr-FR" sz="2800" b="1" dirty="0" smtClean="0">
                <a:solidFill>
                  <a:srgbClr val="0044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1" dirty="0" err="1" smtClean="0">
                <a:solidFill>
                  <a:srgbClr val="00447A"/>
                </a:solidFill>
                <a:latin typeface="+mj-lt"/>
                <a:ea typeface="+mj-ea"/>
                <a:cs typeface="+mj-cs"/>
              </a:rPr>
              <a:t>you</a:t>
            </a:r>
            <a:r>
              <a:rPr lang="fr-FR" sz="2800" b="1" dirty="0" smtClean="0">
                <a:solidFill>
                  <a:srgbClr val="00447A"/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fr-FR" sz="2800" b="1" dirty="0" err="1" smtClean="0">
                <a:solidFill>
                  <a:srgbClr val="00447A"/>
                </a:solidFill>
                <a:latin typeface="+mj-lt"/>
                <a:ea typeface="+mj-ea"/>
                <a:cs typeface="+mj-cs"/>
              </a:rPr>
              <a:t>your</a:t>
            </a:r>
            <a:r>
              <a:rPr lang="fr-FR" sz="2800" b="1" dirty="0" smtClean="0">
                <a:solidFill>
                  <a:srgbClr val="00447A"/>
                </a:solidFill>
                <a:latin typeface="+mj-lt"/>
                <a:ea typeface="+mj-ea"/>
                <a:cs typeface="+mj-cs"/>
              </a:rPr>
              <a:t> attention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44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140" y="5085184"/>
            <a:ext cx="4032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sz="1000" dirty="0">
                <a:solidFill>
                  <a:srgbClr val="7F7F7F"/>
                </a:solidFill>
                <a:ea typeface="Times New Roman"/>
                <a:cs typeface="Times New Roman"/>
              </a:rPr>
              <a:t>PARIS (HQ)</a:t>
            </a:r>
            <a:r>
              <a:rPr lang="pt-PT" sz="1000" b="1" dirty="0" smtClean="0">
                <a:solidFill>
                  <a:srgbClr val="1F497D"/>
                </a:solidFill>
                <a:ea typeface="Times New Roman"/>
                <a:cs typeface="Times New Roman"/>
              </a:rPr>
              <a:t> </a:t>
            </a:r>
            <a:r>
              <a:rPr lang="pt-PT" sz="1000" b="1" dirty="0">
                <a:solidFill>
                  <a:srgbClr val="FF6600"/>
                </a:solidFill>
                <a:ea typeface="Times New Roman"/>
                <a:cs typeface="Times New Roman"/>
              </a:rPr>
              <a:t>|</a:t>
            </a:r>
            <a:r>
              <a:rPr lang="pt-PT" sz="1000" dirty="0">
                <a:solidFill>
                  <a:srgbClr val="7F7F7F"/>
                </a:solidFill>
                <a:ea typeface="Times New Roman"/>
                <a:cs typeface="Times New Roman"/>
              </a:rPr>
              <a:t> </a:t>
            </a:r>
            <a:r>
              <a:rPr lang="pt-PT" sz="1000" dirty="0" smtClean="0">
                <a:solidFill>
                  <a:srgbClr val="7F7F7F"/>
                </a:solidFill>
                <a:ea typeface="Times New Roman"/>
                <a:cs typeface="Times New Roman"/>
              </a:rPr>
              <a:t>LISBON</a:t>
            </a:r>
            <a:r>
              <a:rPr lang="pt-PT" sz="10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pt-PT" sz="1000" b="1" dirty="0">
                <a:solidFill>
                  <a:srgbClr val="FF6600"/>
                </a:solidFill>
                <a:ea typeface="Times New Roman"/>
                <a:cs typeface="Times New Roman"/>
              </a:rPr>
              <a:t>|</a:t>
            </a:r>
            <a:r>
              <a:rPr lang="pt-PT" sz="1000" b="1" dirty="0">
                <a:solidFill>
                  <a:srgbClr val="1F497D"/>
                </a:solidFill>
                <a:ea typeface="Times New Roman"/>
                <a:cs typeface="Times New Roman"/>
              </a:rPr>
              <a:t> </a:t>
            </a:r>
            <a:r>
              <a:rPr lang="pt-PT" sz="1000" dirty="0">
                <a:solidFill>
                  <a:srgbClr val="7F7F7F"/>
                </a:solidFill>
                <a:ea typeface="Times New Roman"/>
                <a:cs typeface="Times New Roman"/>
              </a:rPr>
              <a:t>SYDNEY</a:t>
            </a:r>
            <a:r>
              <a:rPr lang="pt-PT" sz="1000" b="1" dirty="0">
                <a:solidFill>
                  <a:srgbClr val="FF6600"/>
                </a:solidFill>
                <a:ea typeface="Times New Roman"/>
                <a:cs typeface="Times New Roman"/>
              </a:rPr>
              <a:t> |</a:t>
            </a:r>
            <a:r>
              <a:rPr lang="pt-PT" sz="1000" dirty="0">
                <a:solidFill>
                  <a:srgbClr val="FF6600"/>
                </a:solidFill>
                <a:ea typeface="Times New Roman"/>
                <a:cs typeface="Times New Roman"/>
              </a:rPr>
              <a:t> </a:t>
            </a:r>
            <a:r>
              <a:rPr lang="pt-PT" sz="1000" dirty="0">
                <a:solidFill>
                  <a:srgbClr val="7F7F7F"/>
                </a:solidFill>
                <a:ea typeface="Times New Roman"/>
                <a:cs typeface="Times New Roman"/>
              </a:rPr>
              <a:t>MEXICO</a:t>
            </a:r>
            <a:r>
              <a:rPr lang="pt-PT" sz="1400" b="1" dirty="0">
                <a:solidFill>
                  <a:srgbClr val="FF6600"/>
                </a:solidFill>
                <a:ea typeface="Times New Roman"/>
                <a:cs typeface="Times New Roman"/>
              </a:rPr>
              <a:t> </a:t>
            </a:r>
            <a:r>
              <a:rPr lang="pt-PT" sz="1000" b="1" dirty="0">
                <a:solidFill>
                  <a:srgbClr val="FF6600"/>
                </a:solidFill>
                <a:ea typeface="Times New Roman"/>
                <a:cs typeface="Times New Roman"/>
              </a:rPr>
              <a:t>| </a:t>
            </a:r>
            <a:r>
              <a:rPr lang="pt-PT" sz="1000" dirty="0" smtClean="0">
                <a:solidFill>
                  <a:srgbClr val="7F7F7F"/>
                </a:solidFill>
                <a:ea typeface="Times New Roman"/>
                <a:cs typeface="Times New Roman"/>
              </a:rPr>
              <a:t>CAIRO </a:t>
            </a:r>
            <a:r>
              <a:rPr lang="pt-PT" sz="1000" b="1" dirty="0">
                <a:solidFill>
                  <a:srgbClr val="FF6600"/>
                </a:solidFill>
                <a:ea typeface="Times New Roman"/>
                <a:cs typeface="Times New Roman"/>
              </a:rPr>
              <a:t>|</a:t>
            </a:r>
            <a:r>
              <a:rPr lang="pt-PT" sz="1000" dirty="0" smtClean="0">
                <a:solidFill>
                  <a:srgbClr val="7F7F7F"/>
                </a:solidFill>
                <a:ea typeface="Times New Roman"/>
                <a:cs typeface="Times New Roman"/>
              </a:rPr>
              <a:t> </a:t>
            </a:r>
            <a:r>
              <a:rPr lang="pt-PT" sz="1000" b="1" dirty="0">
                <a:solidFill>
                  <a:srgbClr val="1F497D"/>
                </a:solidFill>
                <a:ea typeface="Times New Roman"/>
                <a:cs typeface="Times New Roman"/>
              </a:rPr>
              <a:t>SAN SALVADOR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sz="1000" u="sng" dirty="0">
                <a:solidFill>
                  <a:srgbClr val="0000FF"/>
                </a:solidFill>
                <a:ea typeface="Times New Roman"/>
                <a:cs typeface="Times New Roman"/>
                <a:hlinkClick r:id="rId3"/>
              </a:rPr>
              <a:t>www.neoen.com</a:t>
            </a:r>
            <a:r>
              <a:rPr lang="en-US" sz="1000" dirty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endParaRPr lang="fr-FR" sz="1200" dirty="0">
              <a:ea typeface="Calibri"/>
              <a:cs typeface="Times New Roman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000" b="1" dirty="0">
              <a:solidFill>
                <a:srgbClr val="F18E00"/>
              </a:solidFill>
              <a:cs typeface="Arial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27699" y="3068960"/>
            <a:ext cx="25145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447A"/>
                </a:solidFill>
                <a:latin typeface="+mj-lt"/>
              </a:rPr>
              <a:t>Emmanuel PUJOL</a:t>
            </a:r>
          </a:p>
          <a:p>
            <a:pPr algn="ctr"/>
            <a:r>
              <a:rPr lang="fr-FR" sz="1200" i="1" dirty="0" smtClean="0">
                <a:solidFill>
                  <a:srgbClr val="00447A"/>
                </a:solidFill>
              </a:rPr>
              <a:t>General Manager Central </a:t>
            </a:r>
            <a:r>
              <a:rPr lang="fr-FR" sz="1200" i="1" dirty="0" err="1" smtClean="0">
                <a:solidFill>
                  <a:srgbClr val="00447A"/>
                </a:solidFill>
              </a:rPr>
              <a:t>America</a:t>
            </a:r>
            <a:endParaRPr lang="fr-FR" sz="1200" i="1" dirty="0" smtClean="0">
              <a:solidFill>
                <a:srgbClr val="00447A"/>
              </a:solidFill>
            </a:endParaRPr>
          </a:p>
          <a:p>
            <a:pPr algn="ctr"/>
            <a:r>
              <a:rPr lang="fr-FR" sz="1100" dirty="0">
                <a:solidFill>
                  <a:srgbClr val="00447A"/>
                </a:solidFill>
              </a:rPr>
              <a:t>e</a:t>
            </a:r>
            <a:r>
              <a:rPr lang="fr-FR" sz="1100" dirty="0" smtClean="0">
                <a:solidFill>
                  <a:srgbClr val="00447A"/>
                </a:solidFill>
              </a:rPr>
              <a:t>mmanuel.pujol@neoen.com</a:t>
            </a:r>
          </a:p>
          <a:p>
            <a:pPr algn="ctr"/>
            <a:r>
              <a:rPr lang="fr-FR" sz="1100" dirty="0" smtClean="0">
                <a:solidFill>
                  <a:srgbClr val="00447A"/>
                </a:solidFill>
              </a:rPr>
              <a:t>+ 503 7851 7139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52183" y="1484784"/>
            <a:ext cx="2305585" cy="95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vmoyrand\Dropbox (Neoen International)\_4_Photos\4.1. Portugal\4.1.2. Cabrela\2014.05.15_Horacio R\0412_15-05-14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07103" y="1265118"/>
            <a:ext cx="4036472" cy="465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76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46687</TotalTime>
  <Words>299</Words>
  <Application>Microsoft Macintosh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 75MWp Solar PV Plant in El Salvador</vt:lpstr>
      <vt:lpstr>One of the Largest Solar PV Project in Central America</vt:lpstr>
      <vt:lpstr>Key Success Factors (1/3): Neoen, an Majority Shareholder with a Long Term Vision </vt:lpstr>
      <vt:lpstr>Key Success Factors (2/3): The Good Mix of Sponsors</vt:lpstr>
      <vt:lpstr>Key Success Factors (3/3): Why it Does Work in El Salvador</vt:lpstr>
      <vt:lpstr>But Risks are Still Here…</vt:lpstr>
      <vt:lpstr>PowerPoint Presentation</vt:lpstr>
    </vt:vector>
  </TitlesOfParts>
  <Company>Direct Energie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abroders</dc:creator>
  <cp:lastModifiedBy>Justine Porter</cp:lastModifiedBy>
  <cp:revision>630</cp:revision>
  <cp:lastPrinted>2012-04-04T08:29:13Z</cp:lastPrinted>
  <dcterms:created xsi:type="dcterms:W3CDTF">2010-11-28T13:39:19Z</dcterms:created>
  <dcterms:modified xsi:type="dcterms:W3CDTF">2015-07-13T20:49:26Z</dcterms:modified>
</cp:coreProperties>
</file>