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 marL="0" marR="0" indent="0" algn="l" defTabSz="384048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467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96012" algn="ctr" defTabSz="3467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192024" algn="ctr" defTabSz="3467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288036" algn="ctr" defTabSz="3467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384048" algn="ctr" defTabSz="3467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480060" algn="ctr" defTabSz="3467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576072" algn="ctr" defTabSz="3467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672084" algn="ctr" defTabSz="3467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768096" algn="ctr" defTabSz="34671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63" d="100"/>
          <a:sy n="63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429991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92024" latinLnBrk="0">
      <a:lnSpc>
        <a:spcPct val="117999"/>
      </a:lnSpc>
      <a:defRPr sz="900">
        <a:latin typeface="Helvetica Neue"/>
        <a:ea typeface="Helvetica Neue"/>
        <a:cs typeface="Helvetica Neue"/>
        <a:sym typeface="Helvetica Neue"/>
      </a:defRPr>
    </a:lvl1pPr>
    <a:lvl2pPr indent="96012" defTabSz="192024" latinLnBrk="0">
      <a:lnSpc>
        <a:spcPct val="117999"/>
      </a:lnSpc>
      <a:defRPr sz="900">
        <a:latin typeface="Helvetica Neue"/>
        <a:ea typeface="Helvetica Neue"/>
        <a:cs typeface="Helvetica Neue"/>
        <a:sym typeface="Helvetica Neue"/>
      </a:defRPr>
    </a:lvl2pPr>
    <a:lvl3pPr indent="192024" defTabSz="192024" latinLnBrk="0">
      <a:lnSpc>
        <a:spcPct val="117999"/>
      </a:lnSpc>
      <a:defRPr sz="900">
        <a:latin typeface="Helvetica Neue"/>
        <a:ea typeface="Helvetica Neue"/>
        <a:cs typeface="Helvetica Neue"/>
        <a:sym typeface="Helvetica Neue"/>
      </a:defRPr>
    </a:lvl3pPr>
    <a:lvl4pPr indent="288036" defTabSz="192024" latinLnBrk="0">
      <a:lnSpc>
        <a:spcPct val="117999"/>
      </a:lnSpc>
      <a:defRPr sz="900">
        <a:latin typeface="Helvetica Neue"/>
        <a:ea typeface="Helvetica Neue"/>
        <a:cs typeface="Helvetica Neue"/>
        <a:sym typeface="Helvetica Neue"/>
      </a:defRPr>
    </a:lvl4pPr>
    <a:lvl5pPr indent="384048" defTabSz="192024" latinLnBrk="0">
      <a:lnSpc>
        <a:spcPct val="117999"/>
      </a:lnSpc>
      <a:defRPr sz="900">
        <a:latin typeface="Helvetica Neue"/>
        <a:ea typeface="Helvetica Neue"/>
        <a:cs typeface="Helvetica Neue"/>
        <a:sym typeface="Helvetica Neue"/>
      </a:defRPr>
    </a:lvl5pPr>
    <a:lvl6pPr indent="480060" defTabSz="192024" latinLnBrk="0">
      <a:lnSpc>
        <a:spcPct val="117999"/>
      </a:lnSpc>
      <a:defRPr sz="900">
        <a:latin typeface="Helvetica Neue"/>
        <a:ea typeface="Helvetica Neue"/>
        <a:cs typeface="Helvetica Neue"/>
        <a:sym typeface="Helvetica Neue"/>
      </a:defRPr>
    </a:lvl6pPr>
    <a:lvl7pPr indent="576072" defTabSz="192024" latinLnBrk="0">
      <a:lnSpc>
        <a:spcPct val="117999"/>
      </a:lnSpc>
      <a:defRPr sz="900">
        <a:latin typeface="Helvetica Neue"/>
        <a:ea typeface="Helvetica Neue"/>
        <a:cs typeface="Helvetica Neue"/>
        <a:sym typeface="Helvetica Neue"/>
      </a:defRPr>
    </a:lvl7pPr>
    <a:lvl8pPr indent="672084" defTabSz="192024" latinLnBrk="0">
      <a:lnSpc>
        <a:spcPct val="117999"/>
      </a:lnSpc>
      <a:defRPr sz="900">
        <a:latin typeface="Helvetica Neue"/>
        <a:ea typeface="Helvetica Neue"/>
        <a:cs typeface="Helvetica Neue"/>
        <a:sym typeface="Helvetica Neue"/>
      </a:defRPr>
    </a:lvl8pPr>
    <a:lvl9pPr indent="768096" defTabSz="192024" latinLnBrk="0">
      <a:lnSpc>
        <a:spcPct val="117999"/>
      </a:lnSpc>
      <a:defRPr sz="9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66750" y="1149350"/>
            <a:ext cx="7810500" cy="23241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666750" y="3536950"/>
            <a:ext cx="7810500" cy="79375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800"/>
            </a:lvl1pPr>
            <a:lvl2pPr marL="0" indent="96012" algn="ctr">
              <a:spcBef>
                <a:spcPts val="0"/>
              </a:spcBef>
              <a:buSzTx/>
              <a:buNone/>
              <a:defRPr sz="1800"/>
            </a:lvl2pPr>
            <a:lvl3pPr marL="0" indent="192024" algn="ctr">
              <a:spcBef>
                <a:spcPts val="0"/>
              </a:spcBef>
              <a:buSzTx/>
              <a:buNone/>
              <a:defRPr sz="1800"/>
            </a:lvl3pPr>
            <a:lvl4pPr marL="0" indent="288036" algn="ctr">
              <a:spcBef>
                <a:spcPts val="0"/>
              </a:spcBef>
              <a:buSzTx/>
              <a:buNone/>
              <a:defRPr sz="1800"/>
            </a:lvl4pPr>
            <a:lvl5pPr marL="0" indent="384048" algn="ctr">
              <a:spcBef>
                <a:spcPts val="0"/>
              </a:spcBef>
              <a:buSz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895350" y="4476750"/>
            <a:ext cx="7358063" cy="28931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6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895350" y="3054028"/>
            <a:ext cx="7358063" cy="38164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38404" tIns="19202" rIns="38404" bIns="19202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172238" y="336550"/>
            <a:ext cx="6800850" cy="4368800"/>
          </a:xfrm>
          <a:prstGeom prst="rect">
            <a:avLst/>
          </a:prstGeom>
        </p:spPr>
        <p:txBody>
          <a:bodyPr lIns="38404" tIns="19202" rIns="38404" bIns="19202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238125" y="4724400"/>
            <a:ext cx="8667750" cy="10033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238125" y="5759450"/>
            <a:ext cx="8667750" cy="79375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800"/>
            </a:lvl1pPr>
            <a:lvl2pPr marL="0" indent="96012" algn="ctr">
              <a:spcBef>
                <a:spcPts val="0"/>
              </a:spcBef>
              <a:buSzTx/>
              <a:buNone/>
              <a:defRPr sz="1800"/>
            </a:lvl2pPr>
            <a:lvl3pPr marL="0" indent="192024" algn="ctr">
              <a:spcBef>
                <a:spcPts val="0"/>
              </a:spcBef>
              <a:buSzTx/>
              <a:buNone/>
              <a:defRPr sz="1800"/>
            </a:lvl3pPr>
            <a:lvl4pPr marL="0" indent="288036" algn="ctr">
              <a:spcBef>
                <a:spcPts val="0"/>
              </a:spcBef>
              <a:buSzTx/>
              <a:buNone/>
              <a:defRPr sz="1800"/>
            </a:lvl4pPr>
            <a:lvl5pPr marL="0" indent="384048" algn="ctr">
              <a:spcBef>
                <a:spcPts val="0"/>
              </a:spcBef>
              <a:buSz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666750" y="2266950"/>
            <a:ext cx="7810500" cy="23241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4937243" y="552450"/>
            <a:ext cx="3571875" cy="5753100"/>
          </a:xfrm>
          <a:prstGeom prst="rect">
            <a:avLst/>
          </a:prstGeom>
        </p:spPr>
        <p:txBody>
          <a:bodyPr lIns="38404" tIns="19202" rIns="38404" bIns="19202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619125" y="552450"/>
            <a:ext cx="3833813" cy="2806700"/>
          </a:xfrm>
          <a:prstGeom prst="rect">
            <a:avLst/>
          </a:prstGeom>
        </p:spPr>
        <p:txBody>
          <a:bodyPr anchor="b"/>
          <a:lstStyle>
            <a:lvl1pPr>
              <a:defRPr sz="35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619125" y="3422650"/>
            <a:ext cx="3833813" cy="2882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800"/>
            </a:lvl1pPr>
            <a:lvl2pPr marL="0" indent="96012" algn="ctr">
              <a:spcBef>
                <a:spcPts val="0"/>
              </a:spcBef>
              <a:buSzTx/>
              <a:buNone/>
              <a:defRPr sz="1800"/>
            </a:lvl2pPr>
            <a:lvl3pPr marL="0" indent="192024" algn="ctr">
              <a:spcBef>
                <a:spcPts val="0"/>
              </a:spcBef>
              <a:buSzTx/>
              <a:buNone/>
              <a:defRPr sz="1800"/>
            </a:lvl3pPr>
            <a:lvl4pPr marL="0" indent="288036" algn="ctr">
              <a:spcBef>
                <a:spcPts val="0"/>
              </a:spcBef>
              <a:buSzTx/>
              <a:buNone/>
              <a:defRPr sz="1800"/>
            </a:lvl4pPr>
            <a:lvl5pPr marL="0" indent="384048" algn="ctr">
              <a:spcBef>
                <a:spcPts val="0"/>
              </a:spcBef>
              <a:buSz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4938713" y="1619250"/>
            <a:ext cx="3571875" cy="4603750"/>
          </a:xfrm>
          <a:prstGeom prst="rect">
            <a:avLst/>
          </a:prstGeom>
        </p:spPr>
        <p:txBody>
          <a:bodyPr lIns="38404" tIns="19202" rIns="38404" bIns="19202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633413" y="1619250"/>
            <a:ext cx="3752850" cy="4603750"/>
          </a:xfrm>
          <a:prstGeom prst="rect">
            <a:avLst/>
          </a:prstGeom>
        </p:spPr>
        <p:txBody>
          <a:bodyPr/>
          <a:lstStyle>
            <a:lvl1pPr marL="234696" indent="-234696">
              <a:spcBef>
                <a:spcPts val="1890"/>
              </a:spcBef>
              <a:defRPr sz="1900"/>
            </a:lvl1pPr>
            <a:lvl2pPr marL="469392" indent="-234696">
              <a:spcBef>
                <a:spcPts val="1890"/>
              </a:spcBef>
              <a:defRPr sz="1900"/>
            </a:lvl2pPr>
            <a:lvl3pPr marL="704088" indent="-234696">
              <a:spcBef>
                <a:spcPts val="1890"/>
              </a:spcBef>
              <a:defRPr sz="1900"/>
            </a:lvl3pPr>
            <a:lvl4pPr marL="938784" indent="-234696">
              <a:spcBef>
                <a:spcPts val="1890"/>
              </a:spcBef>
              <a:defRPr sz="1900"/>
            </a:lvl4pPr>
            <a:lvl5pPr marL="1173480" indent="-234696">
              <a:spcBef>
                <a:spcPts val="1890"/>
              </a:spcBef>
              <a:defRPr sz="19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633413" y="889000"/>
            <a:ext cx="7877175" cy="507365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5910262" y="3524250"/>
            <a:ext cx="2776538" cy="2774950"/>
          </a:xfrm>
          <a:prstGeom prst="rect">
            <a:avLst/>
          </a:prstGeom>
        </p:spPr>
        <p:txBody>
          <a:bodyPr lIns="38404" tIns="19202" rIns="38404" bIns="19202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5910262" y="565150"/>
            <a:ext cx="2776538" cy="2774950"/>
          </a:xfrm>
          <a:prstGeom prst="rect">
            <a:avLst/>
          </a:prstGeom>
        </p:spPr>
        <p:txBody>
          <a:bodyPr lIns="38404" tIns="19202" rIns="38404" bIns="19202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452438" y="565150"/>
            <a:ext cx="5314950" cy="5734050"/>
          </a:xfrm>
          <a:prstGeom prst="rect">
            <a:avLst/>
          </a:prstGeom>
        </p:spPr>
        <p:txBody>
          <a:bodyPr lIns="38404" tIns="19202" rIns="38404" bIns="19202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33413" y="476250"/>
            <a:ext cx="7877175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336" tIns="21336" rIns="21336" bIns="213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33413" y="1619250"/>
            <a:ext cx="7877175" cy="4603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336" tIns="21336" rIns="21336" bIns="213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4462540" y="6540500"/>
            <a:ext cx="214159" cy="196977"/>
          </a:xfrm>
          <a:prstGeom prst="rect">
            <a:avLst/>
          </a:prstGeom>
          <a:ln w="12700">
            <a:miter lim="400000"/>
          </a:ln>
        </p:spPr>
        <p:txBody>
          <a:bodyPr wrap="none" lIns="21336" tIns="21336" rIns="21336" bIns="21336">
            <a:spAutoFit/>
          </a:bodyPr>
          <a:lstStyle>
            <a:lvl1pPr>
              <a:defRPr sz="10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96012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192024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288036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384048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480060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576072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672084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768096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2667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5334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8001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0668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13335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16002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18669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21336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2400300" marR="0" indent="-266700" algn="l" defTabSz="346710" rtl="0" latinLnBrk="0">
        <a:lnSpc>
          <a:spcPct val="100000"/>
        </a:lnSpc>
        <a:spcBef>
          <a:spcPts val="2478"/>
        </a:spcBef>
        <a:spcAft>
          <a:spcPts val="0"/>
        </a:spcAft>
        <a:buClrTx/>
        <a:buSzPct val="7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96012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192024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288036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384048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480060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576072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672084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768096" algn="ctr" defTabSz="34671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714445"/>
            <a:ext cx="7810500" cy="2759005"/>
          </a:xfrm>
        </p:spPr>
        <p:txBody>
          <a:bodyPr>
            <a:noAutofit/>
          </a:bodyPr>
          <a:lstStyle/>
          <a:p>
            <a:pPr algn="l"/>
            <a:r>
              <a:rPr lang="en-US" sz="10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000" dirty="0">
                <a:latin typeface="Arial" charset="0"/>
                <a:ea typeface="Arial" charset="0"/>
                <a:cs typeface="Arial" charset="0"/>
              </a:rPr>
            </a:br>
            <a:endParaRPr lang="en-US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666750" y="714446"/>
            <a:ext cx="7585472" cy="455764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Cuba Oil and Gas Potential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– Tremendous Untapped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region of the Gulf of Mexico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400" dirty="0">
                <a:latin typeface="Arial" charset="0"/>
                <a:ea typeface="Arial" charset="0"/>
                <a:cs typeface="Arial" charset="0"/>
              </a:rPr>
            </a:b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Gulf of Mexico is one of the world’s great petroleum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“Mega” provinces!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240030" indent="-240030" algn="l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Cuba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– Significant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undiscovered oil and gas potential.</a:t>
            </a:r>
          </a:p>
          <a:p>
            <a:pPr marL="240030" indent="-240030" algn="l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Cuba represents the under-explored south - eastern margin of this province. </a:t>
            </a:r>
          </a:p>
          <a:p>
            <a:pPr marL="240030" indent="-240030" algn="l">
              <a:buFont typeface="Arial" charset="0"/>
              <a:buChar char="•"/>
            </a:pPr>
            <a:r>
              <a:rPr lang="en-US" b="1" i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US Geological Survey (2004): “Total undiscovered technically recoverable reserves in North Cuba Basin of 4.6 billion barrels of crude oil, </a:t>
            </a:r>
            <a:r>
              <a:rPr lang="en-US" b="1" i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9.8 Tcf </a:t>
            </a:r>
            <a:r>
              <a:rPr lang="en-US" b="1" i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of natural gas and 900 million barrels of natural gas </a:t>
            </a:r>
            <a:r>
              <a:rPr lang="en-US" b="1" i="1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liquids.” </a:t>
            </a:r>
            <a:endParaRPr lang="en-US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 marL="240030" indent="-240030" algn="l">
              <a:buFont typeface="Arial" charset="0"/>
              <a:buChar char="•"/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Cuba’s Current Oil Situation:</a:t>
            </a:r>
          </a:p>
          <a:p>
            <a:pPr algn="l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240030" indent="-240030" algn="l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Cuba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currently producing ~80,000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barrels of oil eq.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per day, but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is seeking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to grow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production. </a:t>
            </a:r>
          </a:p>
          <a:p>
            <a:pPr marL="240030" indent="-240030" algn="l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Imports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~50% of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its oil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mostly from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Venezuela. </a:t>
            </a:r>
          </a:p>
          <a:p>
            <a:pPr marL="240030" indent="-240030" algn="l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Varadero field: &gt; 11 billion barrels Oil in Place (Heavy oil).</a:t>
            </a:r>
          </a:p>
          <a:p>
            <a:pPr marL="240030" indent="-240030" algn="l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Local market for all of Cuba’s oil and gas. </a:t>
            </a:r>
          </a:p>
          <a:p>
            <a:pPr marL="240030" indent="-240030" algn="l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Limited application of modern exploration techniques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due to 50+ year US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embargo.</a:t>
            </a:r>
          </a:p>
          <a:p>
            <a:pPr marL="240030" indent="-240030" algn="l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Block 9 (onshore): &gt; 8.2 billion barrels Oil in Place and 395 million barrels Prospective (recoverable) Oil Resources of Light oil. (July 2016)</a:t>
            </a:r>
          </a:p>
          <a:p>
            <a:pPr marL="240030" indent="-240030" algn="l">
              <a:buFont typeface="Arial" charset="0"/>
              <a:buChar char="•"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Cuba’s Electricity Supply:</a:t>
            </a:r>
          </a:p>
          <a:p>
            <a:pPr algn="l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240030" indent="-240030" algn="l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96% of electricity is from oil powered generators</a:t>
            </a:r>
          </a:p>
          <a:p>
            <a:pPr marL="240030" indent="-240030" algn="l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Cuba’s oil refineries supply power stations and the oil for automotive sector.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34881"/>
            <a:ext cx="9144000" cy="397032"/>
          </a:xfrm>
          <a:prstGeom prst="rect">
            <a:avLst/>
          </a:prstGeom>
          <a:blipFill rotWithShape="1">
            <a:blip r:embed="rId2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spAutoFit/>
          </a:bodyPr>
          <a:lstStyle/>
          <a:p>
            <a:r>
              <a:rPr lang="en-US" sz="2300" b="1">
                <a:solidFill>
                  <a:srgbClr val="FFFFFF"/>
                </a:solidFill>
              </a:rPr>
              <a:t>Cuban -  </a:t>
            </a:r>
            <a:r>
              <a:rPr lang="en-US" sz="2300" b="1" dirty="0">
                <a:solidFill>
                  <a:srgbClr val="FFFFFF"/>
                </a:solidFill>
              </a:rPr>
              <a:t>Oil and Electricity Situation</a:t>
            </a:r>
            <a:endParaRPr lang="en-US" sz="2300" b="1" dirty="0">
              <a:solidFill>
                <a:srgbClr val="FFFFFF"/>
              </a:solidFill>
            </a:endParaRPr>
          </a:p>
        </p:txBody>
      </p:sp>
      <p:sp>
        <p:nvSpPr>
          <p:cNvPr id="5" name="Shape 125"/>
          <p:cNvSpPr/>
          <p:nvPr/>
        </p:nvSpPr>
        <p:spPr>
          <a:xfrm>
            <a:off x="1209798" y="5315436"/>
            <a:ext cx="6724405" cy="443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1336" tIns="21336" rIns="21336" bIns="21336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MAKING REAL THINGS HAPPEN IN CUBA</a:t>
            </a:r>
          </a:p>
        </p:txBody>
      </p:sp>
      <p:pic>
        <p:nvPicPr>
          <p:cNvPr id="6" name="pasted-image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92277" y="5660860"/>
            <a:ext cx="759446" cy="101259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12780053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asted-imag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92277" y="5660860"/>
            <a:ext cx="759446" cy="1012594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hape 125"/>
          <p:cNvSpPr/>
          <p:nvPr/>
        </p:nvSpPr>
        <p:spPr>
          <a:xfrm>
            <a:off x="1209798" y="5315436"/>
            <a:ext cx="6724405" cy="443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1336" tIns="21336" rIns="21336" bIns="21336" anchor="ctr">
            <a:spAutoFit/>
          </a:bodyPr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MAKING REAL THINGS HAPPEN IN CUBA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0963" y="1017873"/>
            <a:ext cx="6722074" cy="46597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spAutoFit/>
          </a:bodyPr>
          <a:lstStyle/>
          <a:p>
            <a:pPr algn="l"/>
            <a:r>
              <a:rPr lang="en-GB" sz="1500" b="1" dirty="0">
                <a:latin typeface="Arial" charset="0"/>
                <a:ea typeface="Arial" charset="0"/>
                <a:cs typeface="Arial" charset="0"/>
              </a:rPr>
              <a:t>Use </a:t>
            </a:r>
            <a:r>
              <a:rPr lang="en-GB" sz="1500" b="1" dirty="0">
                <a:latin typeface="Arial" charset="0"/>
                <a:ea typeface="Arial" charset="0"/>
                <a:cs typeface="Arial" charset="0"/>
              </a:rPr>
              <a:t>of Renewable Energy Sources is one of the principal priorities for the country.  </a:t>
            </a:r>
            <a:endParaRPr lang="en-GB" sz="1500" b="1" dirty="0"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en-GB" sz="1000" dirty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Only 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4.3% of energy in Cuba is obtained from renewable sources and the development of 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this 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industry is essential for achieving the following objectives: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44018" indent="-144018" algn="l">
              <a:buFont typeface="Arial" charset="0"/>
              <a:buChar char="•"/>
            </a:pP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Modify the energy matrix of generation and consumption of electricity.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44018" indent="-144018" algn="l">
              <a:buFont typeface="Arial" charset="0"/>
              <a:buChar char="•"/>
            </a:pP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Decrease the inefficiencies in the electrical system.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44018" indent="-144018" algn="l">
              <a:buFont typeface="Arial" charset="0"/>
              <a:buChar char="•"/>
            </a:pP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Reduce dependence on fossil fuels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. 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44018" indent="-144018" algn="l">
              <a:buFont typeface="Arial" charset="0"/>
              <a:buChar char="•"/>
            </a:pP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Contribute to environmental sustainability.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44018" indent="-144018" algn="l">
              <a:buFont typeface="Arial" charset="0"/>
              <a:buChar char="•"/>
            </a:pP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Increase competitiveness of the economy as a whole.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44018" indent="-144018" algn="l">
              <a:buFont typeface="Arial" charset="0"/>
              <a:buChar char="•"/>
            </a:pP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Decrease the high cost of energy delivered to consumers due to fuel prices.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GB" sz="1000" b="1" dirty="0">
                <a:latin typeface="Arial" charset="0"/>
                <a:ea typeface="Arial" charset="0"/>
                <a:cs typeface="Arial" charset="0"/>
              </a:rPr>
              <a:t>Facilities c</a:t>
            </a:r>
            <a:r>
              <a:rPr lang="en-GB" sz="1000" b="1" dirty="0">
                <a:latin typeface="Arial" charset="0"/>
                <a:ea typeface="Arial" charset="0"/>
                <a:cs typeface="Arial" charset="0"/>
              </a:rPr>
              <a:t>urrently using </a:t>
            </a:r>
            <a:r>
              <a:rPr lang="en-GB" sz="1000" b="1" dirty="0">
                <a:latin typeface="Arial" charset="0"/>
                <a:ea typeface="Arial" charset="0"/>
                <a:cs typeface="Arial" charset="0"/>
              </a:rPr>
              <a:t>renewable energy sources: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44018" indent="-144018" algn="l">
              <a:buFont typeface="Arial" charset="0"/>
              <a:buChar char="•"/>
            </a:pP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4 wind farms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44018" indent="-144018" algn="l">
              <a:buFont typeface="Arial" charset="0"/>
              <a:buChar char="•"/>
            </a:pP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9,476 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solar panels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44018" indent="-144018" algn="l">
              <a:buFont typeface="Arial" charset="0"/>
              <a:buChar char="•"/>
            </a:pP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7 x 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11 MW solar parks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44018" indent="-144018" algn="l">
              <a:buFont typeface="Arial" charset="0"/>
              <a:buChar char="•"/>
            </a:pP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10,595 solar heaters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44018" indent="-144018" algn="l">
              <a:buFont typeface="Arial" charset="0"/>
              <a:buChar char="•"/>
            </a:pP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57 sugar mills with 470 MW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44018" indent="-144018" algn="l">
              <a:buFont typeface="Arial" charset="0"/>
              <a:buChar char="•"/>
            </a:pP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827 biogas plants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44018" indent="-144018" algn="l">
              <a:buFont typeface="Arial" charset="0"/>
              <a:buChar char="•"/>
            </a:pP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9,343 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windmills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marL="144018" indent="-144018" algn="l">
              <a:buFont typeface="Arial" charset="0"/>
              <a:buChar char="•"/>
            </a:pP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169 hydroelectric </a:t>
            </a:r>
            <a:r>
              <a:rPr lang="en-GB" sz="1000" dirty="0">
                <a:latin typeface="Arial" charset="0"/>
                <a:ea typeface="Arial" charset="0"/>
                <a:cs typeface="Arial" charset="0"/>
              </a:rPr>
              <a:t>facilities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lvl="0" algn="l"/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GB" sz="1000" b="1" dirty="0">
                <a:latin typeface="Arial" charset="0"/>
                <a:ea typeface="Arial" charset="0"/>
                <a:cs typeface="Arial" charset="0"/>
              </a:rPr>
              <a:t>Cuba’s target -</a:t>
            </a:r>
            <a:r>
              <a:rPr lang="en-GB" sz="1000" b="1" dirty="0">
                <a:latin typeface="Arial" charset="0"/>
                <a:ea typeface="Arial" charset="0"/>
                <a:cs typeface="Arial" charset="0"/>
              </a:rPr>
              <a:t> and priority - </a:t>
            </a:r>
            <a:r>
              <a:rPr lang="en-GB" sz="1000" b="1" dirty="0">
                <a:latin typeface="Arial" charset="0"/>
                <a:ea typeface="Arial" charset="0"/>
                <a:cs typeface="Arial" charset="0"/>
              </a:rPr>
              <a:t>is to produce 24% of all its energy from Renewable Energy sources by 2030</a:t>
            </a:r>
            <a:r>
              <a:rPr lang="en-GB" sz="1000" b="1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algn="r"/>
            <a:endParaRPr lang="en-GB" sz="1000" dirty="0">
              <a:latin typeface="Arial" charset="0"/>
              <a:ea typeface="Arial" charset="0"/>
              <a:cs typeface="Arial" charset="0"/>
            </a:endParaRPr>
          </a:p>
          <a:p>
            <a:pPr algn="r"/>
            <a:endParaRPr lang="en-GB" sz="1000" dirty="0">
              <a:latin typeface="Arial" charset="0"/>
              <a:ea typeface="Arial" charset="0"/>
              <a:cs typeface="Arial" charset="0"/>
            </a:endParaRPr>
          </a:p>
          <a:p>
            <a:pPr algn="r"/>
            <a:endParaRPr lang="en-GB" sz="1000" dirty="0">
              <a:latin typeface="Arial" charset="0"/>
              <a:ea typeface="Arial" charset="0"/>
              <a:cs typeface="Arial" charset="0"/>
            </a:endParaRPr>
          </a:p>
          <a:p>
            <a:pPr algn="r"/>
            <a:endParaRPr lang="en-GB" sz="1000" dirty="0"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GB" sz="1000" dirty="0">
                <a:latin typeface="Arial" charset="0"/>
                <a:ea typeface="Arial" charset="0"/>
                <a:cs typeface="Arial" charset="0"/>
              </a:rPr>
              <a:t>(Source: LGC Capital best estimates July 2016)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4881"/>
            <a:ext cx="9144000" cy="397032"/>
          </a:xfrm>
          <a:prstGeom prst="rect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spAutoFit/>
          </a:bodyPr>
          <a:lstStyle/>
          <a:p>
            <a:r>
              <a:rPr lang="en-US" sz="2300" b="1" dirty="0">
                <a:solidFill>
                  <a:srgbClr val="FFFFFF"/>
                </a:solidFill>
              </a:rPr>
              <a:t>Cuban Renewable Energy Situation</a:t>
            </a:r>
            <a:endParaRPr lang="en-US" sz="23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63</Words>
  <Application>Microsoft Macintosh PowerPoint</Application>
  <PresentationFormat>On-screen Show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White</vt:lpstr>
      <vt:lpstr>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Justine Porter</cp:lastModifiedBy>
  <cp:revision>7</cp:revision>
  <dcterms:modified xsi:type="dcterms:W3CDTF">2016-08-03T13:12:35Z</dcterms:modified>
</cp:coreProperties>
</file>